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713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tage_darker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012680" y="292608"/>
            <a:ext cx="1143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BSS™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8549640" y="658368"/>
            <a:ext cx="2606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6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Stability Intelligence</a:t>
            </a:r>
            <a:endParaRPr lang="en-US" sz="760" dirty="0"/>
          </a:p>
        </p:txBody>
      </p:sp>
      <p:sp>
        <p:nvSpPr>
          <p:cNvPr id="5" name="Text 2"/>
          <p:cNvSpPr/>
          <p:nvPr/>
        </p:nvSpPr>
        <p:spPr>
          <a:xfrm>
            <a:off x="594360" y="1143000"/>
            <a:ext cx="493776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BSS™ Caregiver</a:t>
            </a:r>
            <a:endParaRPr lang="en-US" sz="3800" dirty="0"/>
          </a:p>
          <a:p>
            <a:pPr indent="0" marL="0">
              <a:buNone/>
            </a:pPr>
            <a:r>
              <a:rPr lang="en-US" sz="3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Stability AI</a:t>
            </a:r>
            <a:endParaRPr lang="en-US" sz="3800" dirty="0"/>
          </a:p>
        </p:txBody>
      </p:sp>
      <p:sp>
        <p:nvSpPr>
          <p:cNvPr id="6" name="Text 3"/>
          <p:cNvSpPr/>
          <p:nvPr/>
        </p:nvSpPr>
        <p:spPr>
          <a:xfrm>
            <a:off x="621792" y="2743200"/>
            <a:ext cx="4297680" cy="6858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Close-proximity Human Stability Intelligence for safer aging, caregiver awareness, and earlier review of instability patterns.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40080" y="3685032"/>
            <a:ext cx="3246120" cy="310896"/>
          </a:xfrm>
          <a:prstGeom prst="roundRect">
            <a:avLst>
              <a:gd name="adj" fmla="val 14706"/>
            </a:avLst>
          </a:prstGeom>
          <a:solidFill>
            <a:srgbClr val="0A223A">
              <a:alpha val="95000"/>
            </a:srgbClr>
          </a:solidFill>
          <a:ln w="12700">
            <a:solidFill>
              <a:srgbClr val="D7B56D">
                <a:alpha val="90000"/>
              </a:srgbClr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13232" y="3758184"/>
            <a:ext cx="3099816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770" b="1" dirty="0">
                <a:solidFill>
                  <a:srgbClr val="D7B56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HLTH 2026 Startup Pitch Application Deck</a:t>
            </a:r>
            <a:endParaRPr lang="en-US" sz="770" dirty="0"/>
          </a:p>
        </p:txBody>
      </p:sp>
      <p:sp>
        <p:nvSpPr>
          <p:cNvPr id="9" name="Text 6"/>
          <p:cNvSpPr/>
          <p:nvPr/>
        </p:nvSpPr>
        <p:spPr>
          <a:xfrm>
            <a:off x="658368" y="4892040"/>
            <a:ext cx="29260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Lathell Sancho</a:t>
            </a:r>
            <a:endParaRPr lang="en-US" sz="1250" dirty="0"/>
          </a:p>
          <a:p>
            <a:pPr indent="0" marL="0">
              <a:buNone/>
            </a:pPr>
            <a:r>
              <a:rPr lang="en-US" sz="1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Founder &amp; Inventor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658368" y="5486400"/>
            <a:ext cx="38404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C8D8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Lathell Nutraceuticals LLC</a:t>
            </a:r>
            <a:endParaRPr lang="en-US" sz="950" dirty="0"/>
          </a:p>
          <a:p>
            <a:pPr indent="0" marL="0">
              <a:buNone/>
            </a:pPr>
            <a:r>
              <a:rPr lang="en-US" sz="950" dirty="0">
                <a:solidFill>
                  <a:srgbClr val="C8D8E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l.sancho@lathellnutraceuticalsllc.com</a:t>
            </a:r>
            <a:endParaRPr lang="en-US" sz="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713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tage_darker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012680" y="292608"/>
            <a:ext cx="1143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BSS™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8549640" y="658368"/>
            <a:ext cx="2606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6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Stability Intelligence</a:t>
            </a:r>
            <a:endParaRPr lang="en-US" sz="760" dirty="0"/>
          </a:p>
        </p:txBody>
      </p:sp>
      <p:sp>
        <p:nvSpPr>
          <p:cNvPr id="5" name="Text 2"/>
          <p:cNvSpPr/>
          <p:nvPr/>
        </p:nvSpPr>
        <p:spPr>
          <a:xfrm>
            <a:off x="502920" y="647395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AFC8D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Lathell Nutraceuticals LLC  |  BSS™ Caregiver Stability AI  |  Non-diagnostic support for caregiver awareness and professional review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658368" y="548640"/>
            <a:ext cx="29260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ask</a:t>
            </a:r>
            <a:endParaRPr lang="en-US" sz="3000" dirty="0"/>
          </a:p>
        </p:txBody>
      </p:sp>
      <p:sp>
        <p:nvSpPr>
          <p:cNvPr id="7" name="Text 4"/>
          <p:cNvSpPr/>
          <p:nvPr/>
        </p:nvSpPr>
        <p:spPr>
          <a:xfrm>
            <a:off x="685800" y="1078992"/>
            <a:ext cx="71323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D7B56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Help BSS™ move from protected invention and MVP design into real-world AgeTech pilot deployment.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731520" y="1901952"/>
            <a:ext cx="4663440" cy="914400"/>
          </a:xfrm>
          <a:prstGeom prst="roundRect">
            <a:avLst>
              <a:gd name="adj" fmla="val 8000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96112" y="2048256"/>
            <a:ext cx="4334256" cy="62179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HLTH / AARP support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Pitch exposure, accelerator consideration, AgeTech partners, and strategic introductions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731520" y="3127248"/>
            <a:ext cx="4663440" cy="914400"/>
          </a:xfrm>
          <a:prstGeom prst="roundRect">
            <a:avLst>
              <a:gd name="adj" fmla="val 8000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96112" y="3273552"/>
            <a:ext cx="4334256" cy="62179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Pilot partners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Home-care organizations, senior-living groups, caregiver networks, wellness platforms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731520" y="4352544"/>
            <a:ext cx="4663440" cy="914400"/>
          </a:xfrm>
          <a:prstGeom prst="roundRect">
            <a:avLst>
              <a:gd name="adj" fmla="val 8000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96112" y="4498848"/>
            <a:ext cx="4334256" cy="62179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Capital target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$250K-$1M to complete MVP, dashboard, scoring core, validation, and initial pilots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7406640" y="2011680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b="1" dirty="0">
                <a:solidFill>
                  <a:srgbClr val="D7B56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Contact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7406640" y="2441448"/>
            <a:ext cx="3749040" cy="100584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indent="0" marL="0">
              <a:buNone/>
            </a:pPr>
            <a:r>
              <a:rPr lang="en-US" sz="132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Lathell Sancho</a:t>
            </a:r>
            <a:endParaRPr lang="en-US" sz="1320" dirty="0"/>
          </a:p>
          <a:p>
            <a:pPr indent="0" marL="0">
              <a:buNone/>
            </a:pPr>
            <a:r>
              <a:rPr lang="en-US" sz="132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Founder &amp; Inventor</a:t>
            </a:r>
            <a:endParaRPr lang="en-US" sz="1320" dirty="0"/>
          </a:p>
          <a:p>
            <a:pPr indent="0" marL="0">
              <a:buNone/>
            </a:pPr>
            <a:r>
              <a:rPr lang="en-US" sz="132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Lathell Nutraceuticals LLC</a:t>
            </a:r>
            <a:endParaRPr lang="en-US" sz="1320" dirty="0"/>
          </a:p>
          <a:p>
            <a:pPr indent="0" marL="0">
              <a:buNone/>
            </a:pPr>
            <a:r>
              <a:rPr lang="en-US" sz="132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l.sancho@lathellnutraceuticalsllc.com</a:t>
            </a:r>
            <a:endParaRPr lang="en-US" sz="1320" dirty="0"/>
          </a:p>
        </p:txBody>
      </p:sp>
      <p:sp>
        <p:nvSpPr>
          <p:cNvPr id="16" name="Text 13"/>
          <p:cNvSpPr/>
          <p:nvPr/>
        </p:nvSpPr>
        <p:spPr>
          <a:xfrm>
            <a:off x="7406640" y="4251960"/>
            <a:ext cx="402336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BSS™ turns human intuition into measurable Human Stability Intelligence.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713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arm_softly_lit_indoor_living_room_scene_photo_batch_1.png">    </p:cNvPr>
          <p:cNvPicPr>
            <a:picLocks noChangeAspect="1"/>
          </p:cNvPicPr>
          <p:nvPr/>
        </p:nvPicPr>
        <p:blipFill>
          <a:blip r:embed="rId1"/>
          <a:srcRect l="26437" r="26437" t="0" b="0"/>
          <a:stretch/>
        </p:blipFill>
        <p:spPr>
          <a:xfrm>
            <a:off x="6446520" y="0"/>
            <a:ext cx="5742432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2920" y="320040"/>
            <a:ext cx="5029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caregiver gap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530352" y="850392"/>
            <a:ext cx="5212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D7B56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Families sense changes before systems measure them.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10012680" y="292608"/>
            <a:ext cx="1143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BSS™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8549640" y="658368"/>
            <a:ext cx="2606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6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Stability Intelligence</a:t>
            </a:r>
            <a:endParaRPr lang="en-US" sz="760" dirty="0"/>
          </a:p>
        </p:txBody>
      </p:sp>
      <p:sp>
        <p:nvSpPr>
          <p:cNvPr id="7" name="Text 4"/>
          <p:cNvSpPr/>
          <p:nvPr/>
        </p:nvSpPr>
        <p:spPr>
          <a:xfrm>
            <a:off x="502920" y="6473952"/>
            <a:ext cx="53035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AFC8D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Lathell Nutraceuticals LLC  |  BSS™ Caregiver Stability AI  |  Non-diagnostic support for caregiver awareness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94360" y="1508760"/>
            <a:ext cx="5029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6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“Something seems off” is not enough.</a:t>
            </a:r>
            <a:endParaRPr lang="en-US" sz="2600" dirty="0"/>
          </a:p>
        </p:txBody>
      </p:sp>
      <p:sp>
        <p:nvSpPr>
          <p:cNvPr id="9" name="Text 6"/>
          <p:cNvSpPr/>
          <p:nvPr/>
        </p:nvSpPr>
        <p:spPr>
          <a:xfrm>
            <a:off x="713232" y="2221992"/>
            <a:ext cx="4892040" cy="20574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203200" indent="-203200">
              <a:buSzPct val="100000"/>
              <a:buChar char="•"/>
            </a:pPr>
            <a:r>
              <a:rPr lang="en-US" sz="147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Subtle instability can appear before a fall, fatigue event, dehydration risk, mobility decline, or care escalation.</a:t>
            </a:r>
            <a:endParaRPr lang="en-US" sz="1470" dirty="0"/>
          </a:p>
          <a:p>
            <a:pPr marL="203200" indent="-203200">
              <a:buSzPct val="100000"/>
              <a:buChar char="•"/>
            </a:pPr>
            <a:r>
              <a:rPr lang="en-US" sz="147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Caregivers often lack a measurable way to understand what changed, how serious it may be, or what action to take.</a:t>
            </a:r>
            <a:endParaRPr lang="en-US" sz="1470" dirty="0"/>
          </a:p>
          <a:p>
            <a:pPr marL="203200" indent="-203200">
              <a:buSzPct val="100000"/>
              <a:buChar char="•"/>
            </a:pPr>
            <a:r>
              <a:rPr lang="en-US" sz="147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Current tools often react after an event; BSS™ is designed for earlier awareness and professional review prompts.</a:t>
            </a:r>
            <a:endParaRPr lang="en-US" sz="1470" dirty="0"/>
          </a:p>
        </p:txBody>
      </p:sp>
      <p:sp>
        <p:nvSpPr>
          <p:cNvPr id="10" name="Shape 7"/>
          <p:cNvSpPr/>
          <p:nvPr/>
        </p:nvSpPr>
        <p:spPr>
          <a:xfrm>
            <a:off x="658368" y="4736592"/>
            <a:ext cx="5074920" cy="768096"/>
          </a:xfrm>
          <a:prstGeom prst="roundRect">
            <a:avLst>
              <a:gd name="adj" fmla="val 9524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22960" y="4882896"/>
            <a:ext cx="4745736" cy="47548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BSS™ translates early human stability cues into a structured signal caregivers can understand.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713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scan_darker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012680" y="292608"/>
            <a:ext cx="1143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BSS™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8549640" y="658368"/>
            <a:ext cx="2606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6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Stability Intelligence</a:t>
            </a:r>
            <a:endParaRPr lang="en-US" sz="760" dirty="0"/>
          </a:p>
        </p:txBody>
      </p:sp>
      <p:sp>
        <p:nvSpPr>
          <p:cNvPr id="5" name="Text 2"/>
          <p:cNvSpPr/>
          <p:nvPr/>
        </p:nvSpPr>
        <p:spPr>
          <a:xfrm>
            <a:off x="502920" y="647395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AFC8D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Lathell Nutraceuticals LLC  |  BSS™ Caregiver Stability AI  |  Non-diagnostic support for caregiver awareness and professional review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548640" y="438912"/>
            <a:ext cx="49377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BSS™ answer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566928" y="960120"/>
            <a:ext cx="54864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D7B56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close-proximity Human Stability Intelligence platform that scores measurable changes and routes the next step.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621792" y="1828800"/>
            <a:ext cx="2148840" cy="1097280"/>
          </a:xfrm>
          <a:prstGeom prst="roundRect">
            <a:avLst>
              <a:gd name="adj" fmla="val 6667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86384" y="1975104"/>
            <a:ext cx="1819656" cy="8046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Scan / input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Multimodal signal capture or structured MVP inputs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3044952" y="1828800"/>
            <a:ext cx="2148840" cy="1097280"/>
          </a:xfrm>
          <a:prstGeom prst="roundRect">
            <a:avLst>
              <a:gd name="adj" fmla="val 6667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3209544" y="1975104"/>
            <a:ext cx="1819656" cy="8046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Personal baseline + drift logic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5468112" y="1828800"/>
            <a:ext cx="2148840" cy="1097280"/>
          </a:xfrm>
          <a:prstGeom prst="roundRect">
            <a:avLst>
              <a:gd name="adj" fmla="val 6667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5632704" y="1975104"/>
            <a:ext cx="1819656" cy="8046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Score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Stability Index™ 1-5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7891272" y="1828800"/>
            <a:ext cx="2468880" cy="1097280"/>
          </a:xfrm>
          <a:prstGeom prst="roundRect">
            <a:avLst>
              <a:gd name="adj" fmla="val 6667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8055864" y="1975104"/>
            <a:ext cx="2139696" cy="8046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Route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Caregiver alert, rescan, or professional review prompt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658368" y="4983480"/>
            <a:ext cx="8229600" cy="3931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0EE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Non-diagnostic boundary: BSS™ identifies measurable stability patterns and supports timely review; licensed professionals make diagnosis and treatment decisions.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713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fusion_darker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2920" y="320040"/>
            <a:ext cx="78638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 it works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530352" y="850392"/>
            <a:ext cx="8046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D7B56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Signal fusion becomes one caregiver-ready stability output.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10012680" y="292608"/>
            <a:ext cx="1143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BSS™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8549640" y="658368"/>
            <a:ext cx="2606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6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Stability Intelligence</a:t>
            </a:r>
            <a:endParaRPr lang="en-US" sz="760" dirty="0"/>
          </a:p>
        </p:txBody>
      </p:sp>
      <p:sp>
        <p:nvSpPr>
          <p:cNvPr id="7" name="Text 4"/>
          <p:cNvSpPr/>
          <p:nvPr/>
        </p:nvSpPr>
        <p:spPr>
          <a:xfrm>
            <a:off x="502920" y="647395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AFC8D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Lathell Nutraceuticals LLC  |  BSS™ Caregiver Stability AI  |  Non-diagnostic support for caregiver awareness and professional review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658368" y="1536192"/>
            <a:ext cx="2011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D7B56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INPUTS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2880360" y="1536192"/>
            <a:ext cx="23774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D7B56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PROCESSING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5577840" y="1536192"/>
            <a:ext cx="19202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D7B56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SCORING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7955280" y="1536192"/>
            <a:ext cx="20116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D7B56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ACTION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594360" y="1874520"/>
            <a:ext cx="1920240" cy="868680"/>
          </a:xfrm>
          <a:prstGeom prst="roundRect">
            <a:avLst>
              <a:gd name="adj" fmla="val 8421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58952" y="2020824"/>
            <a:ext cx="1591056" cy="5760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Physiology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HRV, pulse, oxygenation, respiration, thermal load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594360" y="3246120"/>
            <a:ext cx="1920240" cy="868680"/>
          </a:xfrm>
          <a:prstGeom prst="roundRect">
            <a:avLst>
              <a:gd name="adj" fmla="val 8421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58952" y="3392424"/>
            <a:ext cx="1591056" cy="5760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Movement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gait, balance, posture, motion stability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2788920" y="2377440"/>
            <a:ext cx="2240280" cy="868680"/>
          </a:xfrm>
          <a:prstGeom prst="roundRect">
            <a:avLst>
              <a:gd name="adj" fmla="val 8421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953512" y="2523744"/>
            <a:ext cx="1911096" cy="5760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Baseline + drift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changed from personal normal?</a:t>
            </a:r>
            <a:endParaRPr lang="en-US" sz="1450" dirty="0"/>
          </a:p>
        </p:txBody>
      </p:sp>
      <p:sp>
        <p:nvSpPr>
          <p:cNvPr id="18" name="Shape 15"/>
          <p:cNvSpPr/>
          <p:nvPr/>
        </p:nvSpPr>
        <p:spPr>
          <a:xfrm>
            <a:off x="2788920" y="3749040"/>
            <a:ext cx="2240280" cy="868680"/>
          </a:xfrm>
          <a:prstGeom prst="roundRect">
            <a:avLst>
              <a:gd name="adj" fmla="val 8421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2953512" y="3895344"/>
            <a:ext cx="1911096" cy="5760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Signal quality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confidence, noise, no-score / rescan rules</a:t>
            </a:r>
            <a:endParaRPr lang="en-US" sz="1450" dirty="0"/>
          </a:p>
        </p:txBody>
      </p:sp>
      <p:sp>
        <p:nvSpPr>
          <p:cNvPr id="20" name="Shape 17"/>
          <p:cNvSpPr/>
          <p:nvPr/>
        </p:nvSpPr>
        <p:spPr>
          <a:xfrm>
            <a:off x="5486400" y="2651760"/>
            <a:ext cx="1874520" cy="868680"/>
          </a:xfrm>
          <a:prstGeom prst="roundRect">
            <a:avLst>
              <a:gd name="adj" fmla="val 8421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5650992" y="2798064"/>
            <a:ext cx="1545336" cy="5760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HSI™ 1-5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stability score + top drivers</a:t>
            </a:r>
            <a:endParaRPr lang="en-US" sz="1450" dirty="0"/>
          </a:p>
        </p:txBody>
      </p:sp>
      <p:sp>
        <p:nvSpPr>
          <p:cNvPr id="22" name="Shape 19"/>
          <p:cNvSpPr/>
          <p:nvPr/>
        </p:nvSpPr>
        <p:spPr>
          <a:xfrm>
            <a:off x="7818120" y="2651760"/>
            <a:ext cx="2606040" cy="868680"/>
          </a:xfrm>
          <a:prstGeom prst="roundRect">
            <a:avLst>
              <a:gd name="adj" fmla="val 8421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7982712" y="2798064"/>
            <a:ext cx="2276856" cy="5760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Caregiver workflow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alert, trend, rescan, or review guidance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6F9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ose_up_shallow_depth_of_field_photo_cgi_like_batch_3.png">    </p:cNvPr>
          <p:cNvPicPr>
            <a:picLocks noChangeAspect="1"/>
          </p:cNvPicPr>
          <p:nvPr/>
        </p:nvPicPr>
        <p:blipFill>
          <a:blip r:embed="rId1"/>
          <a:srcRect l="20998" r="20998" t="0" b="0"/>
          <a:stretch/>
        </p:blipFill>
        <p:spPr>
          <a:xfrm>
            <a:off x="6473952" y="822960"/>
            <a:ext cx="5230368" cy="5074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012680" y="292608"/>
            <a:ext cx="1143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2000" b="1" dirty="0">
                <a:solidFill>
                  <a:srgbClr val="0713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BSS™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8549640" y="658368"/>
            <a:ext cx="2606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60" dirty="0">
                <a:solidFill>
                  <a:srgbClr val="0C376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Stability Intelligence</a:t>
            </a:r>
            <a:endParaRPr lang="en-US" sz="760" dirty="0"/>
          </a:p>
        </p:txBody>
      </p:sp>
      <p:sp>
        <p:nvSpPr>
          <p:cNvPr id="5" name="Text 2"/>
          <p:cNvSpPr/>
          <p:nvPr/>
        </p:nvSpPr>
        <p:spPr>
          <a:xfrm>
            <a:off x="502920" y="647395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7C93A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Lathell Nutraceuticals LLC  |  BSS™ Caregiver Stability AI  |  Non-diagnostic support for caregiver awareness and professional review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566928" y="502920"/>
            <a:ext cx="5486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700" b="1" dirty="0">
                <a:solidFill>
                  <a:srgbClr val="0713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MVP: software-first pathway</a:t>
            </a:r>
            <a:endParaRPr lang="en-US" sz="2700" dirty="0"/>
          </a:p>
        </p:txBody>
      </p:sp>
      <p:sp>
        <p:nvSpPr>
          <p:cNvPr id="7" name="Text 4"/>
          <p:cNvSpPr/>
          <p:nvPr/>
        </p:nvSpPr>
        <p:spPr>
          <a:xfrm>
            <a:off x="594360" y="1005840"/>
            <a:ext cx="53035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40" dirty="0">
                <a:solidFill>
                  <a:srgbClr val="0C376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Built to satisfy the AgeTech requirement without overclaiming a finished medical device.</a:t>
            </a:r>
            <a:endParaRPr lang="en-US" sz="1140" dirty="0"/>
          </a:p>
        </p:txBody>
      </p:sp>
      <p:sp>
        <p:nvSpPr>
          <p:cNvPr id="8" name="Shape 5"/>
          <p:cNvSpPr/>
          <p:nvPr/>
        </p:nvSpPr>
        <p:spPr>
          <a:xfrm>
            <a:off x="667512" y="1600200"/>
            <a:ext cx="420624" cy="420624"/>
          </a:xfrm>
          <a:prstGeom prst="ellipse">
            <a:avLst/>
          </a:prstGeom>
          <a:solidFill>
            <a:srgbClr val="D7B56D"/>
          </a:solidFill>
          <a:ln w="12700">
            <a:solidFill>
              <a:srgbClr val="D7B56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67512" y="1700784"/>
            <a:ext cx="420624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71322"/>
                </a:solidFill>
              </a:rPr>
              <a:t>1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1261872" y="1554480"/>
            <a:ext cx="3200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70" b="1" dirty="0">
                <a:solidFill>
                  <a:srgbClr val="071322"/>
                </a:solidFill>
              </a:rPr>
              <a:t>HSI™ scoring core</a:t>
            </a:r>
            <a:endParaRPr lang="en-US" sz="1470" dirty="0"/>
          </a:p>
        </p:txBody>
      </p:sp>
      <p:sp>
        <p:nvSpPr>
          <p:cNvPr id="11" name="Text 8"/>
          <p:cNvSpPr/>
          <p:nvPr/>
        </p:nvSpPr>
        <p:spPr>
          <a:xfrm>
            <a:off x="1261872" y="1847088"/>
            <a:ext cx="40233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40" dirty="0">
                <a:solidFill>
                  <a:srgbClr val="375C78"/>
                </a:solidFill>
              </a:rPr>
              <a:t>Structured scoring, confidence, top drivers, no-score/rescan logic</a:t>
            </a:r>
            <a:endParaRPr lang="en-US" sz="1040" dirty="0"/>
          </a:p>
        </p:txBody>
      </p:sp>
      <p:sp>
        <p:nvSpPr>
          <p:cNvPr id="12" name="Shape 9"/>
          <p:cNvSpPr/>
          <p:nvPr/>
        </p:nvSpPr>
        <p:spPr>
          <a:xfrm>
            <a:off x="667512" y="2532888"/>
            <a:ext cx="420624" cy="420624"/>
          </a:xfrm>
          <a:prstGeom prst="ellipse">
            <a:avLst/>
          </a:prstGeom>
          <a:solidFill>
            <a:srgbClr val="D7B56D"/>
          </a:solidFill>
          <a:ln w="12700">
            <a:solidFill>
              <a:srgbClr val="D7B56D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67512" y="2633472"/>
            <a:ext cx="420624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71322"/>
                </a:solidFill>
              </a:rPr>
              <a:t>2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1261872" y="2487168"/>
            <a:ext cx="3200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70" b="1" dirty="0">
                <a:solidFill>
                  <a:srgbClr val="071322"/>
                </a:solidFill>
              </a:rPr>
              <a:t>Caregiver dashboard</a:t>
            </a:r>
            <a:endParaRPr lang="en-US" sz="1470" dirty="0"/>
          </a:p>
        </p:txBody>
      </p:sp>
      <p:sp>
        <p:nvSpPr>
          <p:cNvPr id="15" name="Text 12"/>
          <p:cNvSpPr/>
          <p:nvPr/>
        </p:nvSpPr>
        <p:spPr>
          <a:xfrm>
            <a:off x="1261872" y="2779776"/>
            <a:ext cx="40233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40" dirty="0">
                <a:solidFill>
                  <a:srgbClr val="375C78"/>
                </a:solidFill>
              </a:rPr>
              <a:t>Simple stability status, trends, alerts, review guidance</a:t>
            </a:r>
            <a:endParaRPr lang="en-US" sz="1040" dirty="0"/>
          </a:p>
        </p:txBody>
      </p:sp>
      <p:sp>
        <p:nvSpPr>
          <p:cNvPr id="16" name="Shape 13"/>
          <p:cNvSpPr/>
          <p:nvPr/>
        </p:nvSpPr>
        <p:spPr>
          <a:xfrm>
            <a:off x="667512" y="3465576"/>
            <a:ext cx="420624" cy="420624"/>
          </a:xfrm>
          <a:prstGeom prst="ellipse">
            <a:avLst/>
          </a:prstGeom>
          <a:solidFill>
            <a:srgbClr val="D7B56D"/>
          </a:solidFill>
          <a:ln w="12700">
            <a:solidFill>
              <a:srgbClr val="D7B56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67512" y="3566160"/>
            <a:ext cx="420624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71322"/>
                </a:solidFill>
              </a:rPr>
              <a:t>3</a:t>
            </a:r>
            <a:endParaRPr lang="en-US" sz="1000" dirty="0"/>
          </a:p>
        </p:txBody>
      </p:sp>
      <p:sp>
        <p:nvSpPr>
          <p:cNvPr id="18" name="Text 15"/>
          <p:cNvSpPr/>
          <p:nvPr/>
        </p:nvSpPr>
        <p:spPr>
          <a:xfrm>
            <a:off x="1261872" y="3419856"/>
            <a:ext cx="3200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70" b="1" dirty="0">
                <a:solidFill>
                  <a:srgbClr val="071322"/>
                </a:solidFill>
              </a:rPr>
              <a:t>Structured input testing</a:t>
            </a:r>
            <a:endParaRPr lang="en-US" sz="1470" dirty="0"/>
          </a:p>
        </p:txBody>
      </p:sp>
      <p:sp>
        <p:nvSpPr>
          <p:cNvPr id="19" name="Text 16"/>
          <p:cNvSpPr/>
          <p:nvPr/>
        </p:nvSpPr>
        <p:spPr>
          <a:xfrm>
            <a:off x="1261872" y="3712464"/>
            <a:ext cx="40233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40" dirty="0">
                <a:solidFill>
                  <a:srgbClr val="375C78"/>
                </a:solidFill>
              </a:rPr>
              <a:t>Simulated and collected signal-input workflows before dedicated hardware</a:t>
            </a:r>
            <a:endParaRPr lang="en-US" sz="1040" dirty="0"/>
          </a:p>
        </p:txBody>
      </p:sp>
      <p:sp>
        <p:nvSpPr>
          <p:cNvPr id="20" name="Shape 17"/>
          <p:cNvSpPr/>
          <p:nvPr/>
        </p:nvSpPr>
        <p:spPr>
          <a:xfrm>
            <a:off x="667512" y="4398264"/>
            <a:ext cx="420624" cy="420624"/>
          </a:xfrm>
          <a:prstGeom prst="ellipse">
            <a:avLst/>
          </a:prstGeom>
          <a:solidFill>
            <a:srgbClr val="D7B56D"/>
          </a:solidFill>
          <a:ln w="12700">
            <a:solidFill>
              <a:srgbClr val="D7B56D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67512" y="4498848"/>
            <a:ext cx="420624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071322"/>
                </a:solidFill>
              </a:rPr>
              <a:t>4</a:t>
            </a:r>
            <a:endParaRPr lang="en-US" sz="1000" dirty="0"/>
          </a:p>
        </p:txBody>
      </p:sp>
      <p:sp>
        <p:nvSpPr>
          <p:cNvPr id="22" name="Text 19"/>
          <p:cNvSpPr/>
          <p:nvPr/>
        </p:nvSpPr>
        <p:spPr>
          <a:xfrm>
            <a:off x="1261872" y="4352544"/>
            <a:ext cx="3200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70" b="1" dirty="0">
                <a:solidFill>
                  <a:srgbClr val="071322"/>
                </a:solidFill>
              </a:rPr>
              <a:t>Pilot protocol</a:t>
            </a:r>
            <a:endParaRPr lang="en-US" sz="1470" dirty="0"/>
          </a:p>
        </p:txBody>
      </p:sp>
      <p:sp>
        <p:nvSpPr>
          <p:cNvPr id="23" name="Text 20"/>
          <p:cNvSpPr/>
          <p:nvPr/>
        </p:nvSpPr>
        <p:spPr>
          <a:xfrm>
            <a:off x="1261872" y="4645152"/>
            <a:ext cx="40233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40" dirty="0">
                <a:solidFill>
                  <a:srgbClr val="375C78"/>
                </a:solidFill>
              </a:rPr>
              <a:t>Caregiver feedback, usability, repeatability, and escalation logic</a:t>
            </a:r>
            <a:endParaRPr lang="en-US" sz="104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713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ose_up_shallow_depth_of_field_photo_cgi_like_batch_3.png">    </p:cNvPr>
          <p:cNvPicPr>
            <a:picLocks noChangeAspect="1"/>
          </p:cNvPicPr>
          <p:nvPr/>
        </p:nvPicPr>
        <p:blipFill>
          <a:blip r:embed="rId1"/>
          <a:srcRect l="18108" r="18108" t="0" b="0"/>
          <a:stretch/>
        </p:blipFill>
        <p:spPr>
          <a:xfrm>
            <a:off x="6217920" y="877824"/>
            <a:ext cx="5440680" cy="4800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012680" y="292608"/>
            <a:ext cx="1143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BSS™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8549640" y="658368"/>
            <a:ext cx="2606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6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Stability Intelligence</a:t>
            </a:r>
            <a:endParaRPr lang="en-US" sz="760" dirty="0"/>
          </a:p>
        </p:txBody>
      </p:sp>
      <p:sp>
        <p:nvSpPr>
          <p:cNvPr id="5" name="Text 2"/>
          <p:cNvSpPr/>
          <p:nvPr/>
        </p:nvSpPr>
        <p:spPr>
          <a:xfrm>
            <a:off x="502920" y="647395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AFC8D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Lathell Nutraceuticals LLC  |  BSS™ Caregiver Stability AI  |  Non-diagnostic support for caregiver awareness and professional review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502920" y="320040"/>
            <a:ext cx="5120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product experience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530352" y="850392"/>
            <a:ext cx="5212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D7B56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Caregivers get one clear status, not a wall of raw numbers.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640080" y="1444752"/>
            <a:ext cx="4480560" cy="749808"/>
          </a:xfrm>
          <a:prstGeom prst="roundRect">
            <a:avLst>
              <a:gd name="adj" fmla="val 9756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04672" y="1591056"/>
            <a:ext cx="4151376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Stability Index™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= stable / 5 = urgent review pattern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40080" y="2450592"/>
            <a:ext cx="4480560" cy="914400"/>
          </a:xfrm>
          <a:prstGeom prst="roundRect">
            <a:avLst>
              <a:gd name="adj" fmla="val 8000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04672" y="2596896"/>
            <a:ext cx="4151376" cy="62179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Top drivers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Movement change, fatigue load, respiratory variance, thermal stress, sleep/recovery drift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640080" y="3657600"/>
            <a:ext cx="4480560" cy="749808"/>
          </a:xfrm>
          <a:prstGeom prst="roundRect">
            <a:avLst>
              <a:gd name="adj" fmla="val 9756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04672" y="3803904"/>
            <a:ext cx="4151376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Confidence &amp; rescan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Flags noisy or incomplete scans before escalation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640080" y="4663440"/>
            <a:ext cx="4480560" cy="804672"/>
          </a:xfrm>
          <a:prstGeom prst="roundRect">
            <a:avLst>
              <a:gd name="adj" fmla="val 9091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804672" y="4809744"/>
            <a:ext cx="4151376" cy="51206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Next-step guidance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Monitor, rescan, notify caregiver, or seek professional review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713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walking_darker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012680" y="292608"/>
            <a:ext cx="1143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BSS™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8549640" y="658368"/>
            <a:ext cx="2606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6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Stability Intelligence</a:t>
            </a:r>
            <a:endParaRPr lang="en-US" sz="760" dirty="0"/>
          </a:p>
        </p:txBody>
      </p:sp>
      <p:sp>
        <p:nvSpPr>
          <p:cNvPr id="5" name="Text 2"/>
          <p:cNvSpPr/>
          <p:nvPr/>
        </p:nvSpPr>
        <p:spPr>
          <a:xfrm>
            <a:off x="502920" y="647395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AFC8D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Lathell Nutraceuticals LLC  |  BSS™ Caregiver Stability AI  |  Non-diagnostic support for caregiver awareness and professional review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603504" y="566928"/>
            <a:ext cx="49377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AgeTech needs BSS™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621792" y="1078992"/>
            <a:ext cx="4663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30" dirty="0">
                <a:solidFill>
                  <a:srgbClr val="D7B56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Aging-in-place requires earlier awareness, not only emergency response.</a:t>
            </a:r>
            <a:endParaRPr lang="en-US" sz="1230" dirty="0"/>
          </a:p>
        </p:txBody>
      </p:sp>
      <p:sp>
        <p:nvSpPr>
          <p:cNvPr id="8" name="Text 5"/>
          <p:cNvSpPr/>
          <p:nvPr/>
        </p:nvSpPr>
        <p:spPr>
          <a:xfrm>
            <a:off x="749808" y="1828800"/>
            <a:ext cx="4297680" cy="21031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203200" indent="-203200">
              <a:buSzPct val="100000"/>
              <a:buChar char="•"/>
            </a:pPr>
            <a:r>
              <a:rPr lang="en-US" sz="146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Home-care agencies need scalable monitoring workflows.</a:t>
            </a:r>
            <a:endParaRPr lang="en-US" sz="1460" dirty="0"/>
          </a:p>
          <a:p>
            <a:pPr marL="203200" indent="-203200">
              <a:buSzPct val="100000"/>
              <a:buChar char="•"/>
            </a:pPr>
            <a:r>
              <a:rPr lang="en-US" sz="146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Family caregivers need confidence about when to act.</a:t>
            </a:r>
            <a:endParaRPr lang="en-US" sz="1460" dirty="0"/>
          </a:p>
          <a:p>
            <a:pPr marL="203200" indent="-203200">
              <a:buSzPct val="100000"/>
              <a:buChar char="•"/>
            </a:pPr>
            <a:r>
              <a:rPr lang="en-US" sz="146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Senior-living operators need trend visibility and safer escalation pathways.</a:t>
            </a:r>
            <a:endParaRPr lang="en-US" sz="1460" dirty="0"/>
          </a:p>
          <a:p>
            <a:pPr marL="203200" indent="-203200">
              <a:buSzPct val="100000"/>
              <a:buChar char="•"/>
            </a:pPr>
            <a:r>
              <a:rPr lang="en-US" sz="146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Older adults need independence with less intrusive observation.</a:t>
            </a:r>
            <a:endParaRPr lang="en-US" sz="1460" dirty="0"/>
          </a:p>
        </p:txBody>
      </p:sp>
      <p:sp>
        <p:nvSpPr>
          <p:cNvPr id="9" name="Shape 6"/>
          <p:cNvSpPr/>
          <p:nvPr/>
        </p:nvSpPr>
        <p:spPr>
          <a:xfrm>
            <a:off x="658368" y="4617720"/>
            <a:ext cx="4389120" cy="749808"/>
          </a:xfrm>
          <a:prstGeom prst="roundRect">
            <a:avLst>
              <a:gd name="adj" fmla="val 9756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22960" y="4764024"/>
            <a:ext cx="4059936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BSS™ is designed to help people stay safer, longer, and more connected.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713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vault_darker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012680" y="292608"/>
            <a:ext cx="1143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BSS™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8549640" y="658368"/>
            <a:ext cx="2606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6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Stability Intelligence</a:t>
            </a:r>
            <a:endParaRPr lang="en-US" sz="760" dirty="0"/>
          </a:p>
        </p:txBody>
      </p:sp>
      <p:sp>
        <p:nvSpPr>
          <p:cNvPr id="5" name="Text 2"/>
          <p:cNvSpPr/>
          <p:nvPr/>
        </p:nvSpPr>
        <p:spPr>
          <a:xfrm>
            <a:off x="502920" y="647395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AFC8D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Lathell Nutraceuticals LLC  |  BSS™ Caregiver Stability AI  |  Non-diagnostic support for caregiver awareness and professional review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566928" y="457200"/>
            <a:ext cx="57607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BSS Vault™: trust + continuity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594360" y="987552"/>
            <a:ext cx="60350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dirty="0">
                <a:solidFill>
                  <a:srgbClr val="D7B56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consent-based stability history that follows the person across care settings.</a:t>
            </a:r>
            <a:endParaRPr lang="en-US" sz="1220" dirty="0"/>
          </a:p>
        </p:txBody>
      </p:sp>
      <p:sp>
        <p:nvSpPr>
          <p:cNvPr id="8" name="Shape 5"/>
          <p:cNvSpPr/>
          <p:nvPr/>
        </p:nvSpPr>
        <p:spPr>
          <a:xfrm>
            <a:off x="731520" y="1828800"/>
            <a:ext cx="3840480" cy="749808"/>
          </a:xfrm>
          <a:prstGeom prst="roundRect">
            <a:avLst>
              <a:gd name="adj" fmla="val 9756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96112" y="1975104"/>
            <a:ext cx="3511296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Personal baseline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is normal for this person?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731520" y="2834640"/>
            <a:ext cx="3840480" cy="749808"/>
          </a:xfrm>
          <a:prstGeom prst="roundRect">
            <a:avLst>
              <a:gd name="adj" fmla="val 9756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96112" y="2980944"/>
            <a:ext cx="3511296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Caregiver access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Who is authorized to see alerts?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731520" y="3840480"/>
            <a:ext cx="3840480" cy="749808"/>
          </a:xfrm>
          <a:prstGeom prst="roundRect">
            <a:avLst>
              <a:gd name="adj" fmla="val 9756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96112" y="3986784"/>
            <a:ext cx="3511296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Drift timeline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changed and when?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7040880" y="2331720"/>
            <a:ext cx="3840480" cy="749808"/>
          </a:xfrm>
          <a:prstGeom prst="roundRect">
            <a:avLst>
              <a:gd name="adj" fmla="val 9756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205472" y="2478024"/>
            <a:ext cx="3511296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Incident replay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data supported the alert?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7040880" y="3337560"/>
            <a:ext cx="3840480" cy="749808"/>
          </a:xfrm>
          <a:prstGeom prst="roundRect">
            <a:avLst>
              <a:gd name="adj" fmla="val 9756"/>
            </a:avLst>
          </a:prstGeom>
          <a:solidFill>
            <a:srgbClr val="092139">
              <a:alpha val="94000"/>
            </a:srgbClr>
          </a:solidFill>
          <a:ln w="12700">
            <a:solidFill>
              <a:srgbClr val="10B7E6">
                <a:alpha val="65000"/>
              </a:srgbClr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205472" y="3483864"/>
            <a:ext cx="3511296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Recovery scoring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Did stability return toward baseline?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6F9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meeting_darker.png">    </p:cNvPr>
          <p:cNvPicPr>
            <a:picLocks noChangeAspect="1"/>
          </p:cNvPicPr>
          <p:nvPr/>
        </p:nvPicPr>
        <p:blipFill>
          <a:blip r:embed="rId1"/>
          <a:srcRect l="0" r="0" t="24346" b="24346"/>
          <a:stretch/>
        </p:blipFill>
        <p:spPr>
          <a:xfrm>
            <a:off x="0" y="0"/>
            <a:ext cx="12191695" cy="35204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012680" y="292608"/>
            <a:ext cx="1143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BSS™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8549640" y="658368"/>
            <a:ext cx="2606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760" dirty="0">
                <a:solidFill>
                  <a:srgbClr val="E9F2F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Stability Intelligence</a:t>
            </a:r>
            <a:endParaRPr lang="en-US" sz="760" dirty="0"/>
          </a:p>
        </p:txBody>
      </p:sp>
      <p:sp>
        <p:nvSpPr>
          <p:cNvPr id="5" name="Text 2"/>
          <p:cNvSpPr/>
          <p:nvPr/>
        </p:nvSpPr>
        <p:spPr>
          <a:xfrm>
            <a:off x="502920" y="6473952"/>
            <a:ext cx="9966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7C93A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Lathell Nutraceuticals LLC  |  BSS™ Caregiver Stability AI  |  Non-diagnostic support for caregiver awareness and professional review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594360" y="566928"/>
            <a:ext cx="37490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Commercial path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621792" y="1069848"/>
            <a:ext cx="6858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dirty="0">
                <a:solidFill>
                  <a:srgbClr val="D7B56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Pilot first. Validate workflow. Convert into subscriptions and enterprise deployments.</a:t>
            </a:r>
            <a:endParaRPr lang="en-US" sz="1220" dirty="0"/>
          </a:p>
        </p:txBody>
      </p:sp>
      <p:sp>
        <p:nvSpPr>
          <p:cNvPr id="8" name="Text 5"/>
          <p:cNvSpPr/>
          <p:nvPr/>
        </p:nvSpPr>
        <p:spPr>
          <a:xfrm>
            <a:off x="685800" y="3886200"/>
            <a:ext cx="3200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D7B56D"/>
                </a:solidFill>
              </a:rPr>
              <a:t>1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1124712" y="3886200"/>
            <a:ext cx="2057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071322"/>
                </a:solidFill>
              </a:rPr>
              <a:t>Pilot partners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1124712" y="4206240"/>
            <a:ext cx="21031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60" dirty="0">
                <a:solidFill>
                  <a:srgbClr val="47657D"/>
                </a:solidFill>
              </a:rPr>
              <a:t>home-care, senior living, caregiver programs</a:t>
            </a:r>
            <a:endParaRPr lang="en-US" sz="960" dirty="0"/>
          </a:p>
        </p:txBody>
      </p:sp>
      <p:sp>
        <p:nvSpPr>
          <p:cNvPr id="11" name="Text 8"/>
          <p:cNvSpPr/>
          <p:nvPr/>
        </p:nvSpPr>
        <p:spPr>
          <a:xfrm>
            <a:off x="3474720" y="3886200"/>
            <a:ext cx="3200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D7B56D"/>
                </a:solidFill>
              </a:rPr>
              <a:t>2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3913632" y="3886200"/>
            <a:ext cx="2057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071322"/>
                </a:solidFill>
              </a:rPr>
              <a:t>Subscription model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3913632" y="4206240"/>
            <a:ext cx="21031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60" dirty="0">
                <a:solidFill>
                  <a:srgbClr val="47657D"/>
                </a:solidFill>
              </a:rPr>
              <a:t>caregiver dashboard + BSS Vault™ access</a:t>
            </a:r>
            <a:endParaRPr lang="en-US" sz="960" dirty="0"/>
          </a:p>
        </p:txBody>
      </p:sp>
      <p:sp>
        <p:nvSpPr>
          <p:cNvPr id="14" name="Text 11"/>
          <p:cNvSpPr/>
          <p:nvPr/>
        </p:nvSpPr>
        <p:spPr>
          <a:xfrm>
            <a:off x="6263640" y="3886200"/>
            <a:ext cx="3200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D7B56D"/>
                </a:solidFill>
              </a:rPr>
              <a:t>3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6702552" y="3886200"/>
            <a:ext cx="2057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071322"/>
                </a:solidFill>
              </a:rPr>
              <a:t>Enterprise deployment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6702552" y="4206240"/>
            <a:ext cx="21031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60" dirty="0">
                <a:solidFill>
                  <a:srgbClr val="47657D"/>
                </a:solidFill>
              </a:rPr>
              <a:t>care organizations, wellness platforms, payers</a:t>
            </a:r>
            <a:endParaRPr lang="en-US" sz="960" dirty="0"/>
          </a:p>
        </p:txBody>
      </p:sp>
      <p:sp>
        <p:nvSpPr>
          <p:cNvPr id="17" name="Text 14"/>
          <p:cNvSpPr/>
          <p:nvPr/>
        </p:nvSpPr>
        <p:spPr>
          <a:xfrm>
            <a:off x="9052560" y="3886200"/>
            <a:ext cx="3200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D7B56D"/>
                </a:solidFill>
              </a:rPr>
              <a:t>4</a:t>
            </a:r>
            <a:endParaRPr lang="en-US" sz="1700" dirty="0"/>
          </a:p>
        </p:txBody>
      </p:sp>
      <p:sp>
        <p:nvSpPr>
          <p:cNvPr id="18" name="Text 15"/>
          <p:cNvSpPr/>
          <p:nvPr/>
        </p:nvSpPr>
        <p:spPr>
          <a:xfrm>
            <a:off x="9491472" y="3886200"/>
            <a:ext cx="2057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071322"/>
                </a:solidFill>
              </a:rPr>
              <a:t>Hardware pathway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9491472" y="4206240"/>
            <a:ext cx="21031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60" dirty="0">
                <a:solidFill>
                  <a:srgbClr val="47657D"/>
                </a:solidFill>
              </a:rPr>
              <a:t>validated integrations and dedicated BSS™ devices</a:t>
            </a:r>
            <a:endParaRPr lang="en-US" sz="960" dirty="0"/>
          </a:p>
        </p:txBody>
      </p:sp>
      <p:sp>
        <p:nvSpPr>
          <p:cNvPr id="20" name="Text 17"/>
          <p:cNvSpPr/>
          <p:nvPr/>
        </p:nvSpPr>
        <p:spPr>
          <a:xfrm>
            <a:off x="713232" y="5605272"/>
            <a:ext cx="103327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20" dirty="0">
                <a:solidFill>
                  <a:srgbClr val="0C3767"/>
                </a:solidFill>
              </a:rPr>
              <a:t>Initial use cases: safer aging, caregiver confidence, home-care triage, senior-living trend awareness, and wellness monitoring.</a:t>
            </a:r>
            <a:endParaRPr lang="en-US" sz="112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Lathell Nutraceuticals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BSS Caregiver Stability AI - HLTH 2026 Startup Pitch Deck</dc:title>
  <dc:subject>BSS Caregiver Stability AI - HLTH 2026 Startup Pitch Deck</dc:subject>
  <dc:creator>Lathell Nutraceuticals LLC</dc:creator>
  <cp:lastModifiedBy>Lathell Nutraceuticals LLC</cp:lastModifiedBy>
  <cp:revision>1</cp:revision>
  <dcterms:created xsi:type="dcterms:W3CDTF">2026-06-02T15:00:42Z</dcterms:created>
  <dcterms:modified xsi:type="dcterms:W3CDTF">2026-06-02T15:00:42Z</dcterms:modified>
</cp:coreProperties>
</file>